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3" autoAdjust="0"/>
    <p:restoredTop sz="94660"/>
  </p:normalViewPr>
  <p:slideViewPr>
    <p:cSldViewPr snapToGrid="0">
      <p:cViewPr varScale="1">
        <p:scale>
          <a:sx n="66" d="100"/>
          <a:sy n="66" d="100"/>
        </p:scale>
        <p:origin x="8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37316E19-4958-4FDB-9FA0-1DCB20A42F9B}" type="datetimeFigureOut">
              <a:rPr lang="el-GR" smtClean="0"/>
              <a:t>26/6/2024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116576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316E19-4958-4FDB-9FA0-1DCB20A42F9B}" type="datetimeFigureOut">
              <a:rPr lang="el-GR" smtClean="0"/>
              <a:t>26/6/2024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1584269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316E19-4958-4FDB-9FA0-1DCB20A42F9B}" type="datetimeFigureOut">
              <a:rPr lang="el-GR" smtClean="0"/>
              <a:t>26/6/2024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29636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316E19-4958-4FDB-9FA0-1DCB20A42F9B}" type="datetimeFigureOut">
              <a:rPr lang="el-GR" smtClean="0"/>
              <a:t>26/6/2024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356974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37316E19-4958-4FDB-9FA0-1DCB20A42F9B}" type="datetimeFigureOut">
              <a:rPr lang="el-GR" smtClean="0"/>
              <a:t>26/6/2024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158822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7316E19-4958-4FDB-9FA0-1DCB20A42F9B}" type="datetimeFigureOut">
              <a:rPr lang="el-GR" smtClean="0"/>
              <a:t>26/6/2024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288770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7316E19-4958-4FDB-9FA0-1DCB20A42F9B}" type="datetimeFigureOut">
              <a:rPr lang="el-GR" smtClean="0"/>
              <a:t>26/6/2024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275046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7316E19-4958-4FDB-9FA0-1DCB20A42F9B}" type="datetimeFigureOut">
              <a:rPr lang="el-GR" smtClean="0"/>
              <a:t>26/6/2024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3109365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7316E19-4958-4FDB-9FA0-1DCB20A42F9B}" type="datetimeFigureOut">
              <a:rPr lang="el-GR" smtClean="0"/>
              <a:t>26/6/2024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5400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7316E19-4958-4FDB-9FA0-1DCB20A42F9B}" type="datetimeFigureOut">
              <a:rPr lang="el-GR" smtClean="0"/>
              <a:t>26/6/2024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1173841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7316E19-4958-4FDB-9FA0-1DCB20A42F9B}" type="datetimeFigureOut">
              <a:rPr lang="el-GR" smtClean="0"/>
              <a:t>26/6/2024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60E366-BECF-43D3-B3D1-0523609561CE}" type="slidenum">
              <a:rPr lang="el-GR" smtClean="0"/>
              <a:t>‹#›</a:t>
            </a:fld>
            <a:endParaRPr lang="el-GR"/>
          </a:p>
        </p:txBody>
      </p:sp>
    </p:spTree>
    <p:extLst>
      <p:ext uri="{BB962C8B-B14F-4D97-AF65-F5344CB8AC3E}">
        <p14:creationId xmlns:p14="http://schemas.microsoft.com/office/powerpoint/2010/main" val="221268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16E19-4958-4FDB-9FA0-1DCB20A42F9B}" type="datetimeFigureOut">
              <a:rPr lang="el-GR" smtClean="0"/>
              <a:t>26/6/2024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0E366-BECF-43D3-B3D1-0523609561CE}" type="slidenum">
              <a:rPr lang="el-GR" smtClean="0"/>
              <a:t>‹#›</a:t>
            </a:fld>
            <a:endParaRPr lang="el-GR"/>
          </a:p>
        </p:txBody>
      </p:sp>
    </p:spTree>
    <p:extLst>
      <p:ext uri="{BB962C8B-B14F-4D97-AF65-F5344CB8AC3E}">
        <p14:creationId xmlns:p14="http://schemas.microsoft.com/office/powerpoint/2010/main" val="1610944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Mentoring and Coaching: Effective Educational Counseling Rooted in Child Psychology</a:t>
            </a:r>
            <a:endParaRPr lang="el-GR" dirty="0"/>
          </a:p>
        </p:txBody>
      </p:sp>
      <p:sp>
        <p:nvSpPr>
          <p:cNvPr id="3" name="Υπότιτλος 2"/>
          <p:cNvSpPr>
            <a:spLocks noGrp="1"/>
          </p:cNvSpPr>
          <p:nvPr>
            <p:ph type="subTitle" idx="1"/>
          </p:nvPr>
        </p:nvSpPr>
        <p:spPr/>
        <p:txBody>
          <a:bodyPr/>
          <a:lstStyle/>
          <a:p>
            <a:endParaRPr lang="en-US" dirty="0" smtClean="0"/>
          </a:p>
          <a:p>
            <a:endParaRPr lang="en-US" dirty="0"/>
          </a:p>
          <a:p>
            <a:r>
              <a:rPr lang="en-US" dirty="0" smtClean="0"/>
              <a:t>Elena </a:t>
            </a:r>
            <a:r>
              <a:rPr lang="en-US" dirty="0" err="1" smtClean="0"/>
              <a:t>Ioakeim</a:t>
            </a:r>
            <a:endParaRPr lang="el-GR" dirty="0"/>
          </a:p>
        </p:txBody>
      </p:sp>
    </p:spTree>
    <p:extLst>
      <p:ext uri="{BB962C8B-B14F-4D97-AF65-F5344CB8AC3E}">
        <p14:creationId xmlns:p14="http://schemas.microsoft.com/office/powerpoint/2010/main" val="1737275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Challenges and Solutions</a:t>
            </a:r>
            <a:endParaRPr lang="el-GR" dirty="0"/>
          </a:p>
        </p:txBody>
      </p:sp>
      <p:sp>
        <p:nvSpPr>
          <p:cNvPr id="3" name="Θέση περιεχομένου 2"/>
          <p:cNvSpPr>
            <a:spLocks noGrp="1"/>
          </p:cNvSpPr>
          <p:nvPr>
            <p:ph idx="1"/>
          </p:nvPr>
        </p:nvSpPr>
        <p:spPr/>
        <p:txBody>
          <a:bodyPr>
            <a:normAutofit/>
          </a:bodyPr>
          <a:lstStyle/>
          <a:p>
            <a:r>
              <a:rPr lang="en-US" dirty="0"/>
              <a:t>Challenges include student resistance, lack of resources, and insufficient training for educators. Solutions involve comprehensive training, parental involvement, and securing funding to maintain and expand programs</a:t>
            </a:r>
            <a:endParaRPr lang="el-GR" dirty="0"/>
          </a:p>
        </p:txBody>
      </p:sp>
    </p:spTree>
    <p:extLst>
      <p:ext uri="{BB962C8B-B14F-4D97-AF65-F5344CB8AC3E}">
        <p14:creationId xmlns:p14="http://schemas.microsoft.com/office/powerpoint/2010/main" val="870244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Role of Parents and Guardians</a:t>
            </a:r>
            <a:endParaRPr lang="el-GR" dirty="0"/>
          </a:p>
        </p:txBody>
      </p:sp>
      <p:sp>
        <p:nvSpPr>
          <p:cNvPr id="3" name="Θέση περιεχομένου 2"/>
          <p:cNvSpPr>
            <a:spLocks noGrp="1"/>
          </p:cNvSpPr>
          <p:nvPr>
            <p:ph idx="1"/>
          </p:nvPr>
        </p:nvSpPr>
        <p:spPr/>
        <p:txBody>
          <a:bodyPr>
            <a:normAutofit/>
          </a:bodyPr>
          <a:lstStyle/>
          <a:p>
            <a:r>
              <a:rPr lang="en-US" dirty="0"/>
              <a:t>Parents and guardians play a vital role in reinforcing guidance and coaching. Their involvement creates a consistent and supportive environment, enhancing the effectiveness of educational counseling.</a:t>
            </a:r>
          </a:p>
        </p:txBody>
      </p:sp>
    </p:spTree>
    <p:extLst>
      <p:ext uri="{BB962C8B-B14F-4D97-AF65-F5344CB8AC3E}">
        <p14:creationId xmlns:p14="http://schemas.microsoft.com/office/powerpoint/2010/main" val="3397113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Teacher Training and Development</a:t>
            </a:r>
            <a:endParaRPr lang="el-GR" dirty="0"/>
          </a:p>
        </p:txBody>
      </p:sp>
      <p:sp>
        <p:nvSpPr>
          <p:cNvPr id="3" name="Θέση περιεχομένου 2"/>
          <p:cNvSpPr>
            <a:spLocks noGrp="1"/>
          </p:cNvSpPr>
          <p:nvPr>
            <p:ph idx="1"/>
          </p:nvPr>
        </p:nvSpPr>
        <p:spPr/>
        <p:txBody>
          <a:bodyPr>
            <a:normAutofit/>
          </a:bodyPr>
          <a:lstStyle/>
          <a:p>
            <a:r>
              <a:rPr lang="en-US" dirty="0"/>
              <a:t>Ongoing training equips teachers with the skills to understand child psychology and employ effective counseling techniques. This professional growth benefits both teachers and students, enhancing educational outcomes.</a:t>
            </a:r>
          </a:p>
        </p:txBody>
      </p:sp>
    </p:spTree>
    <p:extLst>
      <p:ext uri="{BB962C8B-B14F-4D97-AF65-F5344CB8AC3E}">
        <p14:creationId xmlns:p14="http://schemas.microsoft.com/office/powerpoint/2010/main" val="1459258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Measuring Effectiveness</a:t>
            </a:r>
            <a:endParaRPr lang="el-GR" dirty="0"/>
          </a:p>
        </p:txBody>
      </p:sp>
      <p:sp>
        <p:nvSpPr>
          <p:cNvPr id="3" name="Θέση περιεχομένου 2"/>
          <p:cNvSpPr>
            <a:spLocks noGrp="1"/>
          </p:cNvSpPr>
          <p:nvPr>
            <p:ph idx="1"/>
          </p:nvPr>
        </p:nvSpPr>
        <p:spPr/>
        <p:txBody>
          <a:bodyPr>
            <a:normAutofit/>
          </a:bodyPr>
          <a:lstStyle/>
          <a:p>
            <a:r>
              <a:rPr lang="en-US" dirty="0"/>
              <a:t>Effectiveness is measured through student feedback, academic performance, and behavioral changes. Regular assessment helps refine programs and ensure they meet students' evolving needs.</a:t>
            </a:r>
          </a:p>
        </p:txBody>
      </p:sp>
    </p:spTree>
    <p:extLst>
      <p:ext uri="{BB962C8B-B14F-4D97-AF65-F5344CB8AC3E}">
        <p14:creationId xmlns:p14="http://schemas.microsoft.com/office/powerpoint/2010/main" val="2551791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Future Directions</a:t>
            </a:r>
            <a:endParaRPr lang="el-GR" dirty="0"/>
          </a:p>
        </p:txBody>
      </p:sp>
      <p:sp>
        <p:nvSpPr>
          <p:cNvPr id="3" name="Θέση περιεχομένου 2"/>
          <p:cNvSpPr>
            <a:spLocks noGrp="1"/>
          </p:cNvSpPr>
          <p:nvPr>
            <p:ph idx="1"/>
          </p:nvPr>
        </p:nvSpPr>
        <p:spPr/>
        <p:txBody>
          <a:bodyPr>
            <a:normAutofit/>
          </a:bodyPr>
          <a:lstStyle/>
          <a:p>
            <a:r>
              <a:rPr lang="en-US" dirty="0"/>
              <a:t>Future research should explore new methodologies, integrate technology, and study the long-term impacts of guidance and coaching. Interdisciplinary collaboration can lead to more effective strategies and a supportive educational environment.</a:t>
            </a:r>
          </a:p>
        </p:txBody>
      </p:sp>
    </p:spTree>
    <p:extLst>
      <p:ext uri="{BB962C8B-B14F-4D97-AF65-F5344CB8AC3E}">
        <p14:creationId xmlns:p14="http://schemas.microsoft.com/office/powerpoint/2010/main" val="68057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Conclusion</a:t>
            </a:r>
            <a:endParaRPr lang="el-GR" dirty="0"/>
          </a:p>
        </p:txBody>
      </p:sp>
      <p:sp>
        <p:nvSpPr>
          <p:cNvPr id="3" name="Θέση περιεχομένου 2"/>
          <p:cNvSpPr>
            <a:spLocks noGrp="1"/>
          </p:cNvSpPr>
          <p:nvPr>
            <p:ph idx="1"/>
          </p:nvPr>
        </p:nvSpPr>
        <p:spPr/>
        <p:txBody>
          <a:bodyPr>
            <a:normAutofit/>
          </a:bodyPr>
          <a:lstStyle/>
          <a:p>
            <a:r>
              <a:rPr lang="en-US" dirty="0"/>
              <a:t>Mentoring and coaching, informed by child psychology, are powerful tools for educational counseling. They enhance student development and success, creating a more supportive and effective learning environment.</a:t>
            </a:r>
          </a:p>
        </p:txBody>
      </p:sp>
    </p:spTree>
    <p:extLst>
      <p:ext uri="{BB962C8B-B14F-4D97-AF65-F5344CB8AC3E}">
        <p14:creationId xmlns:p14="http://schemas.microsoft.com/office/powerpoint/2010/main" val="400713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References</a:t>
            </a:r>
            <a:endParaRPr lang="el-GR" dirty="0"/>
          </a:p>
        </p:txBody>
      </p:sp>
      <p:sp>
        <p:nvSpPr>
          <p:cNvPr id="4" name="Rectangle 1"/>
          <p:cNvSpPr>
            <a:spLocks noGrp="1" noChangeArrowheads="1"/>
          </p:cNvSpPr>
          <p:nvPr>
            <p:ph idx="1"/>
          </p:nvPr>
        </p:nvSpPr>
        <p:spPr bwMode="auto">
          <a:xfrm>
            <a:off x="838200" y="1690688"/>
            <a:ext cx="1055810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err="1" smtClean="0">
                <a:ln>
                  <a:noFill/>
                </a:ln>
                <a:solidFill>
                  <a:schemeClr val="tx1"/>
                </a:solidFill>
                <a:effectLst/>
                <a:latin typeface="Arial" panose="020B0604020202020204" pitchFamily="34" charset="0"/>
              </a:rPr>
              <a:t>Smith</a:t>
            </a:r>
            <a:r>
              <a:rPr kumimoji="0" lang="el-GR" altLang="el-GR" b="0" i="0" u="none" strike="noStrike" cap="none" normalizeH="0" baseline="0" dirty="0" smtClean="0">
                <a:ln>
                  <a:noFill/>
                </a:ln>
                <a:solidFill>
                  <a:schemeClr val="tx1"/>
                </a:solidFill>
                <a:effectLst/>
                <a:latin typeface="Arial" panose="020B0604020202020204" pitchFamily="34" charset="0"/>
              </a:rPr>
              <a:t>, J. (2020). </a:t>
            </a:r>
            <a:r>
              <a:rPr kumimoji="0" lang="el-GR" altLang="el-GR" b="0" i="1" u="none" strike="noStrike" cap="none" normalizeH="0" baseline="0" dirty="0" err="1" smtClean="0">
                <a:ln>
                  <a:noFill/>
                </a:ln>
                <a:solidFill>
                  <a:schemeClr val="tx1"/>
                </a:solidFill>
                <a:effectLst/>
                <a:latin typeface="Arial" panose="020B0604020202020204" pitchFamily="34" charset="0"/>
              </a:rPr>
              <a:t>Child</a:t>
            </a:r>
            <a:r>
              <a:rPr kumimoji="0" lang="el-GR" altLang="el-GR" b="0" i="1" u="none" strike="noStrike" cap="none" normalizeH="0" baseline="0" dirty="0" smtClean="0">
                <a:ln>
                  <a:noFill/>
                </a:ln>
                <a:solidFill>
                  <a:schemeClr val="tx1"/>
                </a:solidFill>
                <a:effectLst/>
                <a:latin typeface="Arial" panose="020B0604020202020204" pitchFamily="34" charset="0"/>
              </a:rPr>
              <a:t> </a:t>
            </a:r>
            <a:r>
              <a:rPr kumimoji="0" lang="el-GR" altLang="el-GR" b="0" i="1" u="none" strike="noStrike" cap="none" normalizeH="0" baseline="0" dirty="0" err="1" smtClean="0">
                <a:ln>
                  <a:noFill/>
                </a:ln>
                <a:solidFill>
                  <a:schemeClr val="tx1"/>
                </a:solidFill>
                <a:effectLst/>
                <a:latin typeface="Arial" panose="020B0604020202020204" pitchFamily="34" charset="0"/>
              </a:rPr>
              <a:t>Psychology</a:t>
            </a:r>
            <a:r>
              <a:rPr kumimoji="0" lang="el-GR" altLang="el-GR" b="0" i="1" u="none" strike="noStrike" cap="none" normalizeH="0" baseline="0" dirty="0" smtClean="0">
                <a:ln>
                  <a:noFill/>
                </a:ln>
                <a:solidFill>
                  <a:schemeClr val="tx1"/>
                </a:solidFill>
                <a:effectLst/>
                <a:latin typeface="Arial" panose="020B0604020202020204" pitchFamily="34" charset="0"/>
              </a:rPr>
              <a:t> and Educational </a:t>
            </a:r>
            <a:r>
              <a:rPr kumimoji="0" lang="el-GR" altLang="el-GR" b="0" i="1" u="none" strike="noStrike" cap="none" normalizeH="0" baseline="0" dirty="0" err="1" smtClean="0">
                <a:ln>
                  <a:noFill/>
                </a:ln>
                <a:solidFill>
                  <a:schemeClr val="tx1"/>
                </a:solidFill>
                <a:effectLst/>
                <a:latin typeface="Arial" panose="020B0604020202020204" pitchFamily="34" charset="0"/>
              </a:rPr>
              <a:t>Counseling</a:t>
            </a:r>
            <a:r>
              <a:rPr kumimoji="0" lang="el-GR" altLang="el-GR" b="0" i="0" u="none" strike="noStrike" cap="none" normalizeH="0" baseline="0" dirty="0" smtClean="0">
                <a:ln>
                  <a:noFill/>
                </a:ln>
                <a:solidFill>
                  <a:schemeClr val="tx1"/>
                </a:solidFill>
                <a:effectLst/>
                <a:latin typeface="Arial" panose="020B0604020202020204" pitchFamily="34" charset="0"/>
              </a:rPr>
              <a:t>. </a:t>
            </a:r>
            <a:r>
              <a:rPr kumimoji="0" lang="el-GR" altLang="el-GR" b="0" i="0" u="none" strike="noStrike" cap="none" normalizeH="0" baseline="0" dirty="0" err="1" smtClean="0">
                <a:ln>
                  <a:noFill/>
                </a:ln>
                <a:solidFill>
                  <a:schemeClr val="tx1"/>
                </a:solidFill>
                <a:effectLst/>
                <a:latin typeface="Arial" panose="020B0604020202020204" pitchFamily="34" charset="0"/>
              </a:rPr>
              <a:t>Academic</a:t>
            </a:r>
            <a:r>
              <a:rPr kumimoji="0" lang="el-GR" altLang="el-GR" b="0" i="0" u="none" strike="noStrike" cap="none" normalizeH="0" baseline="0" dirty="0" smtClean="0">
                <a:ln>
                  <a:noFill/>
                </a:ln>
                <a:solidFill>
                  <a:schemeClr val="tx1"/>
                </a:solidFill>
                <a:effectLst/>
                <a:latin typeface="Arial" panose="020B0604020202020204" pitchFamily="34" charset="0"/>
              </a:rPr>
              <a:t> </a:t>
            </a:r>
            <a:r>
              <a:rPr kumimoji="0" lang="el-GR" altLang="el-GR" b="0" i="0" u="none" strike="noStrike" cap="none" normalizeH="0" baseline="0" dirty="0" err="1" smtClean="0">
                <a:ln>
                  <a:noFill/>
                </a:ln>
                <a:solidFill>
                  <a:schemeClr val="tx1"/>
                </a:solidFill>
                <a:effectLst/>
                <a:latin typeface="Arial" panose="020B0604020202020204" pitchFamily="34" charset="0"/>
              </a:rPr>
              <a:t>Press</a:t>
            </a:r>
            <a:r>
              <a:rPr kumimoji="0" lang="el-GR" altLang="el-GR"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smtClean="0">
                <a:ln>
                  <a:noFill/>
                </a:ln>
                <a:solidFill>
                  <a:schemeClr val="tx1"/>
                </a:solidFill>
                <a:effectLst/>
                <a:latin typeface="Arial" panose="020B0604020202020204" pitchFamily="34" charset="0"/>
              </a:rPr>
              <a:t>Johnson, L. (2018). </a:t>
            </a:r>
            <a:r>
              <a:rPr kumimoji="0" lang="el-GR" altLang="el-GR" b="0" i="1" u="none" strike="noStrike" cap="none" normalizeH="0" baseline="0" dirty="0" err="1" smtClean="0">
                <a:ln>
                  <a:noFill/>
                </a:ln>
                <a:solidFill>
                  <a:schemeClr val="tx1"/>
                </a:solidFill>
                <a:effectLst/>
                <a:latin typeface="Arial" panose="020B0604020202020204" pitchFamily="34" charset="0"/>
              </a:rPr>
              <a:t>Coaching</a:t>
            </a:r>
            <a:r>
              <a:rPr kumimoji="0" lang="el-GR" altLang="el-GR" b="0" i="1" u="none" strike="noStrike" cap="none" normalizeH="0" baseline="0" dirty="0" smtClean="0">
                <a:ln>
                  <a:noFill/>
                </a:ln>
                <a:solidFill>
                  <a:schemeClr val="tx1"/>
                </a:solidFill>
                <a:effectLst/>
                <a:latin typeface="Arial" panose="020B0604020202020204" pitchFamily="34" charset="0"/>
              </a:rPr>
              <a:t> in </a:t>
            </a:r>
            <a:r>
              <a:rPr kumimoji="0" lang="el-GR" altLang="el-GR" b="0" i="1" u="none" strike="noStrike" cap="none" normalizeH="0" baseline="0" dirty="0" err="1" smtClean="0">
                <a:ln>
                  <a:noFill/>
                </a:ln>
                <a:solidFill>
                  <a:schemeClr val="tx1"/>
                </a:solidFill>
                <a:effectLst/>
                <a:latin typeface="Arial" panose="020B0604020202020204" pitchFamily="34" charset="0"/>
              </a:rPr>
              <a:t>Education</a:t>
            </a:r>
            <a:r>
              <a:rPr kumimoji="0" lang="el-GR" altLang="el-GR" b="0" i="1" u="none" strike="noStrike" cap="none" normalizeH="0" baseline="0" dirty="0" smtClean="0">
                <a:ln>
                  <a:noFill/>
                </a:ln>
                <a:solidFill>
                  <a:schemeClr val="tx1"/>
                </a:solidFill>
                <a:effectLst/>
                <a:latin typeface="Arial" panose="020B0604020202020204" pitchFamily="34" charset="0"/>
              </a:rPr>
              <a:t>: A </a:t>
            </a:r>
            <a:r>
              <a:rPr kumimoji="0" lang="el-GR" altLang="el-GR" b="0" i="1" u="none" strike="noStrike" cap="none" normalizeH="0" baseline="0" dirty="0" err="1" smtClean="0">
                <a:ln>
                  <a:noFill/>
                </a:ln>
                <a:solidFill>
                  <a:schemeClr val="tx1"/>
                </a:solidFill>
                <a:effectLst/>
                <a:latin typeface="Arial" panose="020B0604020202020204" pitchFamily="34" charset="0"/>
              </a:rPr>
              <a:t>Practical</a:t>
            </a:r>
            <a:r>
              <a:rPr kumimoji="0" lang="el-GR" altLang="el-GR" b="0" i="1" u="none" strike="noStrike" cap="none" normalizeH="0" baseline="0" dirty="0" smtClean="0">
                <a:ln>
                  <a:noFill/>
                </a:ln>
                <a:solidFill>
                  <a:schemeClr val="tx1"/>
                </a:solidFill>
                <a:effectLst/>
                <a:latin typeface="Arial" panose="020B0604020202020204" pitchFamily="34" charset="0"/>
              </a:rPr>
              <a:t> </a:t>
            </a:r>
            <a:r>
              <a:rPr kumimoji="0" lang="el-GR" altLang="el-GR" b="0" i="1" u="none" strike="noStrike" cap="none" normalizeH="0" baseline="0" dirty="0" err="1" smtClean="0">
                <a:ln>
                  <a:noFill/>
                </a:ln>
                <a:solidFill>
                  <a:schemeClr val="tx1"/>
                </a:solidFill>
                <a:effectLst/>
                <a:latin typeface="Arial" panose="020B0604020202020204" pitchFamily="34" charset="0"/>
              </a:rPr>
              <a:t>Guide</a:t>
            </a:r>
            <a:r>
              <a:rPr kumimoji="0" lang="el-GR" altLang="el-GR" b="0" i="0" u="none" strike="noStrike" cap="none" normalizeH="0" baseline="0" dirty="0" smtClean="0">
                <a:ln>
                  <a:noFill/>
                </a:ln>
                <a:solidFill>
                  <a:schemeClr val="tx1"/>
                </a:solidFill>
                <a:effectLst/>
                <a:latin typeface="Arial" panose="020B0604020202020204" pitchFamily="34" charset="0"/>
              </a:rPr>
              <a:t>. </a:t>
            </a:r>
            <a:r>
              <a:rPr kumimoji="0" lang="el-GR" altLang="el-GR" b="0" i="0" u="none" strike="noStrike" cap="none" normalizeH="0" baseline="0" dirty="0" err="1" smtClean="0">
                <a:ln>
                  <a:noFill/>
                </a:ln>
                <a:solidFill>
                  <a:schemeClr val="tx1"/>
                </a:solidFill>
                <a:effectLst/>
                <a:latin typeface="Arial" panose="020B0604020202020204" pitchFamily="34" charset="0"/>
              </a:rPr>
              <a:t>Routledge</a:t>
            </a:r>
            <a:r>
              <a:rPr kumimoji="0" lang="el-GR" altLang="el-GR"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smtClean="0">
                <a:ln>
                  <a:noFill/>
                </a:ln>
                <a:solidFill>
                  <a:schemeClr val="tx1"/>
                </a:solidFill>
                <a:effectLst/>
                <a:latin typeface="Arial" panose="020B0604020202020204" pitchFamily="34" charset="0"/>
              </a:rPr>
              <a:t>Brown, R. (2019). </a:t>
            </a:r>
            <a:r>
              <a:rPr kumimoji="0" lang="el-GR" altLang="el-GR" b="0" i="1" u="none" strike="noStrike" cap="none" normalizeH="0" baseline="0" dirty="0" err="1" smtClean="0">
                <a:ln>
                  <a:noFill/>
                </a:ln>
                <a:solidFill>
                  <a:schemeClr val="tx1"/>
                </a:solidFill>
                <a:effectLst/>
                <a:latin typeface="Arial" panose="020B0604020202020204" pitchFamily="34" charset="0"/>
              </a:rPr>
              <a:t>Effective</a:t>
            </a:r>
            <a:r>
              <a:rPr kumimoji="0" lang="el-GR" altLang="el-GR" b="0" i="1" u="none" strike="noStrike" cap="none" normalizeH="0" baseline="0" dirty="0" smtClean="0">
                <a:ln>
                  <a:noFill/>
                </a:ln>
                <a:solidFill>
                  <a:schemeClr val="tx1"/>
                </a:solidFill>
                <a:effectLst/>
                <a:latin typeface="Arial" panose="020B0604020202020204" pitchFamily="34" charset="0"/>
              </a:rPr>
              <a:t> </a:t>
            </a:r>
            <a:r>
              <a:rPr kumimoji="0" lang="el-GR" altLang="el-GR" b="0" i="1" u="none" strike="noStrike" cap="none" normalizeH="0" baseline="0" dirty="0" err="1" smtClean="0">
                <a:ln>
                  <a:noFill/>
                </a:ln>
                <a:solidFill>
                  <a:schemeClr val="tx1"/>
                </a:solidFill>
                <a:effectLst/>
                <a:latin typeface="Arial" panose="020B0604020202020204" pitchFamily="34" charset="0"/>
              </a:rPr>
              <a:t>Guidance</a:t>
            </a:r>
            <a:r>
              <a:rPr kumimoji="0" lang="el-GR" altLang="el-GR" b="0" i="1" u="none" strike="noStrike" cap="none" normalizeH="0" baseline="0" dirty="0" smtClean="0">
                <a:ln>
                  <a:noFill/>
                </a:ln>
                <a:solidFill>
                  <a:schemeClr val="tx1"/>
                </a:solidFill>
                <a:effectLst/>
                <a:latin typeface="Arial" panose="020B0604020202020204" pitchFamily="34" charset="0"/>
              </a:rPr>
              <a:t> </a:t>
            </a:r>
            <a:r>
              <a:rPr kumimoji="0" lang="el-GR" altLang="el-GR" b="0" i="1" u="none" strike="noStrike" cap="none" normalizeH="0" baseline="0" dirty="0" err="1" smtClean="0">
                <a:ln>
                  <a:noFill/>
                </a:ln>
                <a:solidFill>
                  <a:schemeClr val="tx1"/>
                </a:solidFill>
                <a:effectLst/>
                <a:latin typeface="Arial" panose="020B0604020202020204" pitchFamily="34" charset="0"/>
              </a:rPr>
              <a:t>Techniques</a:t>
            </a:r>
            <a:r>
              <a:rPr kumimoji="0" lang="el-GR" altLang="el-GR" b="0" i="0" u="none" strike="noStrike" cap="none" normalizeH="0" baseline="0" dirty="0" smtClean="0">
                <a:ln>
                  <a:noFill/>
                </a:ln>
                <a:solidFill>
                  <a:schemeClr val="tx1"/>
                </a:solidFill>
                <a:effectLst/>
                <a:latin typeface="Arial" panose="020B0604020202020204" pitchFamily="34" charset="0"/>
              </a:rPr>
              <a:t>. </a:t>
            </a:r>
            <a:r>
              <a:rPr kumimoji="0" lang="el-GR" altLang="el-GR" b="0" i="0" u="none" strike="noStrike" cap="none" normalizeH="0" baseline="0" dirty="0" err="1" smtClean="0">
                <a:ln>
                  <a:noFill/>
                </a:ln>
                <a:solidFill>
                  <a:schemeClr val="tx1"/>
                </a:solidFill>
                <a:effectLst/>
                <a:latin typeface="Arial" panose="020B0604020202020204" pitchFamily="34" charset="0"/>
              </a:rPr>
              <a:t>Sage</a:t>
            </a:r>
            <a:r>
              <a:rPr kumimoji="0" lang="el-GR" altLang="el-GR" b="0" i="0" u="none" strike="noStrike" cap="none" normalizeH="0" baseline="0" dirty="0" smtClean="0">
                <a:ln>
                  <a:noFill/>
                </a:ln>
                <a:solidFill>
                  <a:schemeClr val="tx1"/>
                </a:solidFill>
                <a:effectLst/>
                <a:latin typeface="Arial" panose="020B0604020202020204" pitchFamily="34" charset="0"/>
              </a:rPr>
              <a:t> </a:t>
            </a:r>
            <a:r>
              <a:rPr kumimoji="0" lang="el-GR" altLang="el-GR" b="0" i="0" u="none" strike="noStrike" cap="none" normalizeH="0" baseline="0" dirty="0" err="1" smtClean="0">
                <a:ln>
                  <a:noFill/>
                </a:ln>
                <a:solidFill>
                  <a:schemeClr val="tx1"/>
                </a:solidFill>
                <a:effectLst/>
                <a:latin typeface="Arial" panose="020B0604020202020204" pitchFamily="34" charset="0"/>
              </a:rPr>
              <a:t>Publications</a:t>
            </a:r>
            <a:r>
              <a:rPr kumimoji="0" lang="el-GR" altLang="el-GR"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4145818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Introduction</a:t>
            </a:r>
            <a:endParaRPr lang="el-GR" dirty="0"/>
          </a:p>
        </p:txBody>
      </p:sp>
      <p:sp>
        <p:nvSpPr>
          <p:cNvPr id="3" name="Θέση περιεχομένου 2"/>
          <p:cNvSpPr>
            <a:spLocks noGrp="1"/>
          </p:cNvSpPr>
          <p:nvPr>
            <p:ph idx="1"/>
          </p:nvPr>
        </p:nvSpPr>
        <p:spPr/>
        <p:txBody>
          <a:bodyPr/>
          <a:lstStyle/>
          <a:p>
            <a:r>
              <a:rPr lang="en-US" dirty="0"/>
              <a:t>This presentation delves into how mentoring and coaching, based on child psychology principles, can serve as impactful educational counseling methods. By addressing children's developmental needs, these practices aim to foster both academic and personal growth.</a:t>
            </a:r>
            <a:endParaRPr lang="el-GR" dirty="0"/>
          </a:p>
        </p:txBody>
      </p:sp>
    </p:spTree>
    <p:extLst>
      <p:ext uri="{BB962C8B-B14F-4D97-AF65-F5344CB8AC3E}">
        <p14:creationId xmlns:p14="http://schemas.microsoft.com/office/powerpoint/2010/main" val="169848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Understanding Child Psychology</a:t>
            </a:r>
            <a:endParaRPr lang="el-GR" dirty="0"/>
          </a:p>
        </p:txBody>
      </p:sp>
      <p:sp>
        <p:nvSpPr>
          <p:cNvPr id="3" name="Θέση περιεχομένου 2"/>
          <p:cNvSpPr>
            <a:spLocks noGrp="1"/>
          </p:cNvSpPr>
          <p:nvPr>
            <p:ph idx="1"/>
          </p:nvPr>
        </p:nvSpPr>
        <p:spPr/>
        <p:txBody>
          <a:bodyPr/>
          <a:lstStyle/>
          <a:p>
            <a:r>
              <a:rPr lang="en-US" dirty="0"/>
              <a:t>Child psychology examines the cognitive, emotional, social, and physical development of children from infancy through adolescence. It provides crucial insights into how children think, feel, and behave, which are essential for tailoring educational practices to individual needs.</a:t>
            </a:r>
          </a:p>
        </p:txBody>
      </p:sp>
    </p:spTree>
    <p:extLst>
      <p:ext uri="{BB962C8B-B14F-4D97-AF65-F5344CB8AC3E}">
        <p14:creationId xmlns:p14="http://schemas.microsoft.com/office/powerpoint/2010/main" val="154274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The Role of Guidance</a:t>
            </a:r>
            <a:endParaRPr lang="el-GR" dirty="0"/>
          </a:p>
        </p:txBody>
      </p:sp>
      <p:sp>
        <p:nvSpPr>
          <p:cNvPr id="3" name="Θέση περιεχομένου 2"/>
          <p:cNvSpPr>
            <a:spLocks noGrp="1"/>
          </p:cNvSpPr>
          <p:nvPr>
            <p:ph idx="1"/>
          </p:nvPr>
        </p:nvSpPr>
        <p:spPr/>
        <p:txBody>
          <a:bodyPr/>
          <a:lstStyle/>
          <a:p>
            <a:r>
              <a:rPr lang="en-US" dirty="0"/>
              <a:t>Guidance involves offering direction and support to help children navigate their academic and personal development. It's a key educational component that aids in setting goals, making informed decisions, and solving problems, all while considering each child's developmental stage.</a:t>
            </a:r>
          </a:p>
        </p:txBody>
      </p:sp>
    </p:spTree>
    <p:extLst>
      <p:ext uri="{BB962C8B-B14F-4D97-AF65-F5344CB8AC3E}">
        <p14:creationId xmlns:p14="http://schemas.microsoft.com/office/powerpoint/2010/main" val="350497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The Role of Coaching</a:t>
            </a:r>
            <a:endParaRPr lang="el-GR" dirty="0"/>
          </a:p>
        </p:txBody>
      </p:sp>
      <p:sp>
        <p:nvSpPr>
          <p:cNvPr id="3" name="Θέση περιεχομένου 2"/>
          <p:cNvSpPr>
            <a:spLocks noGrp="1"/>
          </p:cNvSpPr>
          <p:nvPr>
            <p:ph idx="1"/>
          </p:nvPr>
        </p:nvSpPr>
        <p:spPr/>
        <p:txBody>
          <a:bodyPr>
            <a:normAutofit/>
          </a:bodyPr>
          <a:lstStyle/>
          <a:p>
            <a:r>
              <a:rPr lang="en-US" dirty="0"/>
              <a:t>Coaching focuses on motivating and supporting children to achieve personal and academic goals through structured interactions. It enhances skills, builds confidence, and encourages persistence, fostering a growth mindset and essential life skills.</a:t>
            </a:r>
            <a:endParaRPr lang="el-GR" dirty="0"/>
          </a:p>
        </p:txBody>
      </p:sp>
    </p:spTree>
    <p:extLst>
      <p:ext uri="{BB962C8B-B14F-4D97-AF65-F5344CB8AC3E}">
        <p14:creationId xmlns:p14="http://schemas.microsoft.com/office/powerpoint/2010/main" val="236139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Educational Counseling</a:t>
            </a:r>
            <a:endParaRPr lang="el-GR" dirty="0"/>
          </a:p>
        </p:txBody>
      </p:sp>
      <p:sp>
        <p:nvSpPr>
          <p:cNvPr id="3" name="Θέση περιεχομένου 2"/>
          <p:cNvSpPr>
            <a:spLocks noGrp="1"/>
          </p:cNvSpPr>
          <p:nvPr>
            <p:ph idx="1"/>
          </p:nvPr>
        </p:nvSpPr>
        <p:spPr/>
        <p:txBody>
          <a:bodyPr>
            <a:normAutofit/>
          </a:bodyPr>
          <a:lstStyle/>
          <a:p>
            <a:r>
              <a:rPr lang="en-US" dirty="0"/>
              <a:t>Educational counseling combines guidance and coaching to support children's overall well-being and development. It involves assessing needs, offering personalized advice, and implementing strategies to address academic and personal challenges in a supportive environment.</a:t>
            </a:r>
          </a:p>
        </p:txBody>
      </p:sp>
    </p:spTree>
    <p:extLst>
      <p:ext uri="{BB962C8B-B14F-4D97-AF65-F5344CB8AC3E}">
        <p14:creationId xmlns:p14="http://schemas.microsoft.com/office/powerpoint/2010/main" val="4415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Benefits of Guidance and Coaching</a:t>
            </a:r>
            <a:endParaRPr lang="el-GR" dirty="0"/>
          </a:p>
        </p:txBody>
      </p:sp>
      <p:sp>
        <p:nvSpPr>
          <p:cNvPr id="3" name="Θέση περιεχομένου 2"/>
          <p:cNvSpPr>
            <a:spLocks noGrp="1"/>
          </p:cNvSpPr>
          <p:nvPr>
            <p:ph idx="1"/>
          </p:nvPr>
        </p:nvSpPr>
        <p:spPr/>
        <p:txBody>
          <a:bodyPr>
            <a:normAutofit/>
          </a:bodyPr>
          <a:lstStyle/>
          <a:p>
            <a:r>
              <a:rPr lang="en-US" dirty="0"/>
              <a:t>These approaches build self-esteem, enhance academic performance, and foster emotional resilience. They also develop essential social skills like communication, teamwork, and empathy, creating a nurturing environment for holistic development.</a:t>
            </a:r>
          </a:p>
        </p:txBody>
      </p:sp>
    </p:spTree>
    <p:extLst>
      <p:ext uri="{BB962C8B-B14F-4D97-AF65-F5344CB8AC3E}">
        <p14:creationId xmlns:p14="http://schemas.microsoft.com/office/powerpoint/2010/main" val="1027328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Case Study: Implementing Coaching in Schools</a:t>
            </a:r>
            <a:endParaRPr lang="el-GR" dirty="0"/>
          </a:p>
        </p:txBody>
      </p:sp>
      <p:sp>
        <p:nvSpPr>
          <p:cNvPr id="3" name="Θέση περιεχομένου 2"/>
          <p:cNvSpPr>
            <a:spLocks noGrp="1"/>
          </p:cNvSpPr>
          <p:nvPr>
            <p:ph idx="1"/>
          </p:nvPr>
        </p:nvSpPr>
        <p:spPr/>
        <p:txBody>
          <a:bodyPr>
            <a:normAutofit/>
          </a:bodyPr>
          <a:lstStyle/>
          <a:p>
            <a:r>
              <a:rPr lang="en-US" dirty="0"/>
              <a:t>A case study on coaching programs in schools shows significant improvements in academic performance, engagement, and emotional well-being. Personalized support and encouragement help students overcome challenges and reach their full potential.</a:t>
            </a:r>
          </a:p>
        </p:txBody>
      </p:sp>
    </p:spTree>
    <p:extLst>
      <p:ext uri="{BB962C8B-B14F-4D97-AF65-F5344CB8AC3E}">
        <p14:creationId xmlns:p14="http://schemas.microsoft.com/office/powerpoint/2010/main" val="294221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Techniques in Educational Counseling</a:t>
            </a:r>
            <a:endParaRPr lang="el-GR" dirty="0"/>
          </a:p>
        </p:txBody>
      </p:sp>
      <p:sp>
        <p:nvSpPr>
          <p:cNvPr id="3" name="Θέση περιεχομένου 2"/>
          <p:cNvSpPr>
            <a:spLocks noGrp="1"/>
          </p:cNvSpPr>
          <p:nvPr>
            <p:ph idx="1"/>
          </p:nvPr>
        </p:nvSpPr>
        <p:spPr/>
        <p:txBody>
          <a:bodyPr>
            <a:normAutofit/>
          </a:bodyPr>
          <a:lstStyle/>
          <a:p>
            <a:r>
              <a:rPr lang="en-US" dirty="0"/>
              <a:t>Effective techniques include active listening, goal setting, positive reinforcement, and constructive feedback. These methods create a supportive environment, empowering students to take charge of their educational journey.</a:t>
            </a:r>
            <a:endParaRPr lang="el-GR" dirty="0"/>
          </a:p>
        </p:txBody>
      </p:sp>
    </p:spTree>
    <p:extLst>
      <p:ext uri="{BB962C8B-B14F-4D97-AF65-F5344CB8AC3E}">
        <p14:creationId xmlns:p14="http://schemas.microsoft.com/office/powerpoint/2010/main" val="32937460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598</Words>
  <Application>Microsoft Office PowerPoint</Application>
  <PresentationFormat>Ευρεία οθόνη</PresentationFormat>
  <Paragraphs>36</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Mentoring and Coaching: Effective Educational Counseling Rooted in Child Psychology</vt:lpstr>
      <vt:lpstr>Introduction</vt:lpstr>
      <vt:lpstr>Understanding Child Psychology</vt:lpstr>
      <vt:lpstr>The Role of Guidance</vt:lpstr>
      <vt:lpstr>The Role of Coaching</vt:lpstr>
      <vt:lpstr>Educational Counseling</vt:lpstr>
      <vt:lpstr>Benefits of Guidance and Coaching</vt:lpstr>
      <vt:lpstr>Case Study: Implementing Coaching in Schools</vt:lpstr>
      <vt:lpstr>Techniques in Educational Counseling</vt:lpstr>
      <vt:lpstr>Challenges and Solutions</vt:lpstr>
      <vt:lpstr>Role of Parents and Guardians</vt:lpstr>
      <vt:lpstr>Teacher Training and Development</vt:lpstr>
      <vt:lpstr>Measuring Effectiveness</vt:lpstr>
      <vt:lpstr>Future Directions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and Coaching as Educational Counseling Informed by Child Psychology</dc:title>
  <dc:creator>ΛΑΛΟΣ ΧΡΗΣΤΟΣ</dc:creator>
  <cp:lastModifiedBy>ΛΑΛΟΣ ΧΡΗΣΤΟΣ</cp:lastModifiedBy>
  <cp:revision>3</cp:revision>
  <dcterms:created xsi:type="dcterms:W3CDTF">2024-06-26T11:00:50Z</dcterms:created>
  <dcterms:modified xsi:type="dcterms:W3CDTF">2024-06-26T11:25:25Z</dcterms:modified>
</cp:coreProperties>
</file>